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83" r:id="rId2"/>
    <p:sldId id="446" r:id="rId3"/>
    <p:sldId id="481" r:id="rId4"/>
    <p:sldId id="449" r:id="rId5"/>
    <p:sldId id="482" r:id="rId6"/>
    <p:sldId id="483" r:id="rId7"/>
    <p:sldId id="478" r:id="rId8"/>
    <p:sldId id="479" r:id="rId9"/>
    <p:sldId id="487" r:id="rId10"/>
    <p:sldId id="489" r:id="rId11"/>
    <p:sldId id="490" r:id="rId12"/>
    <p:sldId id="491" r:id="rId13"/>
    <p:sldId id="429" r:id="rId14"/>
    <p:sldId id="503" r:id="rId15"/>
    <p:sldId id="492" r:id="rId16"/>
    <p:sldId id="493" r:id="rId17"/>
    <p:sldId id="502" r:id="rId18"/>
    <p:sldId id="509" r:id="rId19"/>
    <p:sldId id="507" r:id="rId20"/>
    <p:sldId id="513" r:id="rId21"/>
    <p:sldId id="438" r:id="rId22"/>
    <p:sldId id="459" r:id="rId23"/>
    <p:sldId id="516" r:id="rId24"/>
    <p:sldId id="517" r:id="rId25"/>
    <p:sldId id="518" r:id="rId26"/>
    <p:sldId id="515" r:id="rId27"/>
    <p:sldId id="461" r:id="rId28"/>
    <p:sldId id="462" r:id="rId29"/>
    <p:sldId id="464" r:id="rId30"/>
    <p:sldId id="473" r:id="rId31"/>
    <p:sldId id="504" r:id="rId32"/>
    <p:sldId id="505" r:id="rId33"/>
    <p:sldId id="506" r:id="rId34"/>
    <p:sldId id="471" r:id="rId35"/>
    <p:sldId id="470" r:id="rId36"/>
    <p:sldId id="519" r:id="rId37"/>
    <p:sldId id="520" r:id="rId38"/>
    <p:sldId id="445" r:id="rId39"/>
    <p:sldId id="27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Лист1!$B$6:$G$6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  <c:pt idx="3">
                  <c:v>0.45</c:v>
                </c:pt>
                <c:pt idx="4">
                  <c:v>0.45</c:v>
                </c:pt>
                <c:pt idx="5">
                  <c:v>0.30000000000000021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C-4019-A136-BCA7FFC1F884}"/>
            </c:ext>
          </c:extLst>
        </c:ser>
        <c:ser>
          <c:idx val="1"/>
          <c:order val="1"/>
          <c:marker>
            <c:symbol val="none"/>
          </c:marker>
          <c:val>
            <c:numRef>
              <c:f>Лист1!$B$7:$G$7</c:f>
              <c:numCache>
                <c:formatCode>0%</c:formatCode>
                <c:ptCount val="6"/>
                <c:pt idx="0">
                  <c:v>0.2</c:v>
                </c:pt>
                <c:pt idx="1">
                  <c:v>0.4</c:v>
                </c:pt>
                <c:pt idx="2">
                  <c:v>0.7000000000000004</c:v>
                </c:pt>
                <c:pt idx="3">
                  <c:v>0.8</c:v>
                </c:pt>
                <c:pt idx="4">
                  <c:v>0.92</c:v>
                </c:pt>
                <c:pt idx="5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3C-4019-A136-BCA7FFC1F884}"/>
            </c:ext>
          </c:extLst>
        </c:ser>
        <c:ser>
          <c:idx val="2"/>
          <c:order val="2"/>
          <c:spPr>
            <a:ln>
              <a:solidFill>
                <a:srgbClr val="0070C0"/>
              </a:solidFill>
            </a:ln>
          </c:spPr>
          <c:marker>
            <c:symbol val="none"/>
          </c:marker>
          <c:val>
            <c:numRef>
              <c:f>Лист1!$B$8:$G$8</c:f>
              <c:numCache>
                <c:formatCode>0%</c:formatCode>
                <c:ptCount val="6"/>
                <c:pt idx="0">
                  <c:v>0.25</c:v>
                </c:pt>
                <c:pt idx="1">
                  <c:v>0.60000000000000042</c:v>
                </c:pt>
                <c:pt idx="2">
                  <c:v>0.4</c:v>
                </c:pt>
                <c:pt idx="3">
                  <c:v>0.5</c:v>
                </c:pt>
                <c:pt idx="4">
                  <c:v>0.75000000000000044</c:v>
                </c:pt>
                <c:pt idx="5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3C-4019-A136-BCA7FFC1F884}"/>
            </c:ext>
          </c:extLst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Лист1!$B$9:$G$9</c:f>
              <c:numCache>
                <c:formatCode>0%</c:formatCode>
                <c:ptCount val="6"/>
                <c:pt idx="0">
                  <c:v>0.3500000000000002</c:v>
                </c:pt>
                <c:pt idx="1">
                  <c:v>0.7000000000000004</c:v>
                </c:pt>
                <c:pt idx="2">
                  <c:v>0.9</c:v>
                </c:pt>
                <c:pt idx="3">
                  <c:v>0.9</c:v>
                </c:pt>
                <c:pt idx="4">
                  <c:v>0.94000000000000039</c:v>
                </c:pt>
                <c:pt idx="5">
                  <c:v>0.94000000000000039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3C-4019-A136-BCA7FFC1F884}"/>
            </c:ext>
          </c:extLst>
        </c:ser>
        <c:marker val="1"/>
        <c:axId val="153078400"/>
        <c:axId val="152965504"/>
      </c:lineChart>
      <c:catAx>
        <c:axId val="153078400"/>
        <c:scaling>
          <c:orientation val="minMax"/>
        </c:scaling>
        <c:axPos val="b"/>
        <c:tickLblPos val="nextTo"/>
        <c:crossAx val="152965504"/>
        <c:crosses val="autoZero"/>
        <c:auto val="1"/>
        <c:lblAlgn val="ctr"/>
        <c:lblOffset val="100"/>
      </c:catAx>
      <c:valAx>
        <c:axId val="152965504"/>
        <c:scaling>
          <c:orientation val="minMax"/>
        </c:scaling>
        <c:axPos val="l"/>
        <c:majorGridlines/>
        <c:numFmt formatCode="0%" sourceLinked="1"/>
        <c:tickLblPos val="nextTo"/>
        <c:crossAx val="1530784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Структура выручки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51-4547-8AFE-2B1BFB447EA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51-4547-8AFE-2B1BFB447EA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51-4547-8AFE-2B1BFB447EA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51-4547-8AFE-2B1BFB447EAB}"/>
              </c:ext>
            </c:extLst>
          </c:dPt>
          <c:cat>
            <c:strRef>
              <c:f>'ДОХОДЫ-Структура'!$A$7:$A$10</c:f>
              <c:strCache>
                <c:ptCount val="4"/>
                <c:pt idx="0">
                  <c:v>Терапия</c:v>
                </c:pt>
                <c:pt idx="1">
                  <c:v>Ортопедия</c:v>
                </c:pt>
                <c:pt idx="2">
                  <c:v>Ортодонтия</c:v>
                </c:pt>
                <c:pt idx="3">
                  <c:v>Хирургия</c:v>
                </c:pt>
              </c:strCache>
            </c:strRef>
          </c:cat>
          <c:val>
            <c:numRef>
              <c:f>'ДОХОДЫ-Структура'!$B$7:$B$10</c:f>
              <c:numCache>
                <c:formatCode>_-* #,##0\ _₽_-;\-* #,##0\ _₽_-;_-* "-"??\ _₽_-;_-@_-</c:formatCode>
                <c:ptCount val="4"/>
                <c:pt idx="0">
                  <c:v>19500000</c:v>
                </c:pt>
                <c:pt idx="1">
                  <c:v>7500000</c:v>
                </c:pt>
                <c:pt idx="2">
                  <c:v>900000</c:v>
                </c:pt>
                <c:pt idx="3">
                  <c:v>2100000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51-4547-8AFE-2B1BFB447EAB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A51-4547-8AFE-2B1BFB447EA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A51-4547-8AFE-2B1BFB447EA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AA51-4547-8AFE-2B1BFB447EA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A51-4547-8AFE-2B1BFB447EAB}"/>
              </c:ext>
            </c:extLst>
          </c:dPt>
          <c:cat>
            <c:strRef>
              <c:f>'ДОХОДЫ-Структура'!$A$7:$A$10</c:f>
              <c:strCache>
                <c:ptCount val="4"/>
                <c:pt idx="0">
                  <c:v>Терапия</c:v>
                </c:pt>
                <c:pt idx="1">
                  <c:v>Ортопедия</c:v>
                </c:pt>
                <c:pt idx="2">
                  <c:v>Ортодонтия</c:v>
                </c:pt>
                <c:pt idx="3">
                  <c:v>Хирургия</c:v>
                </c:pt>
              </c:strCache>
            </c:strRef>
          </c:cat>
          <c:val>
            <c:numRef>
              <c:f>'ДОХОДЫ-Структура'!$C$7:$C$10</c:f>
              <c:numCache>
                <c:formatCode>0%</c:formatCode>
                <c:ptCount val="4"/>
                <c:pt idx="0">
                  <c:v>0.65000000000000058</c:v>
                </c:pt>
                <c:pt idx="1">
                  <c:v>0.25</c:v>
                </c:pt>
                <c:pt idx="2">
                  <c:v>3.0000000000000002E-2</c:v>
                </c:pt>
                <c:pt idx="3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AA51-4547-8AFE-2B1BFB447EA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695771882479732E-2"/>
          <c:y val="0.85265624405644969"/>
          <c:w val="0.8999999693020736"/>
          <c:h val="0.1473437525694809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C27AB-FE65-46A5-A186-C1E249828BE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D5116-05A5-4388-9D4B-4FC5DBD408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06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851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49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9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12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518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120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60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66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91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693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86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5CC817-23F6-40D7-AEE7-9FE697694679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D8E3A71-945D-4B5C-B4E1-53724E3F95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456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ulovann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businessconsult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dulovann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708" y="2183930"/>
            <a:ext cx="10058400" cy="22371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Финансовое планирование </a:t>
            </a:r>
            <a:b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b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бюджет частной клиники</a:t>
            </a:r>
            <a:br>
              <a:rPr lang="ru-RU" sz="6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6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9043" y="5184097"/>
            <a:ext cx="93440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Федулова Надежда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11.11.2020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7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4124"/>
            <a:ext cx="11113477" cy="6060830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2917120" flipV="1">
            <a:off x="158888" y="4070118"/>
            <a:ext cx="1238921" cy="17585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705" y="286604"/>
            <a:ext cx="10599821" cy="6114196"/>
          </a:xfrm>
          <a:prstGeom prst="rect">
            <a:avLst/>
          </a:prstGeom>
        </p:spPr>
      </p:pic>
      <p:sp>
        <p:nvSpPr>
          <p:cNvPr id="5" name="Стрелка вправо с вырезом 4"/>
          <p:cNvSpPr/>
          <p:nvPr/>
        </p:nvSpPr>
        <p:spPr>
          <a:xfrm rot="8720202">
            <a:off x="9359764" y="5672752"/>
            <a:ext cx="1832598" cy="106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7586295">
            <a:off x="10510422" y="3771762"/>
            <a:ext cx="1832598" cy="106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7586295">
            <a:off x="9162886" y="2452916"/>
            <a:ext cx="1832598" cy="106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7586295">
            <a:off x="2893806" y="2676887"/>
            <a:ext cx="1832598" cy="106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7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257908" y="1796234"/>
          <a:ext cx="5857960" cy="446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01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0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26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0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0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42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959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19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Темпы роста</a:t>
                      </a:r>
                      <a:r>
                        <a:rPr lang="ru-RU" sz="20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выручки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1975"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975"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1975">
                <a:tc vMerge="1"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03" marR="10103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462" y="470080"/>
            <a:ext cx="9494770" cy="834192"/>
          </a:xfrm>
          <a:prstGeom prst="rect">
            <a:avLst/>
          </a:prstGeom>
          <a:noFill/>
        </p:spPr>
        <p:txBody>
          <a:bodyPr wrap="square" lIns="94605" tIns="47302" rIns="94605" bIns="47302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Варианты </a:t>
            </a:r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развития  бизнеса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6241439" y="1817077"/>
          <a:ext cx="529406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482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6509" y="1969646"/>
            <a:ext cx="10421060" cy="3901764"/>
          </a:xfrm>
        </p:spPr>
        <p:txBody>
          <a:bodyPr vert="horz" lIns="94605" tIns="47302" rIns="94605" bIns="47302" rtlCol="0">
            <a:normAutofit/>
          </a:bodyPr>
          <a:lstStyle/>
          <a:p>
            <a:pPr lvl="0"/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Допустимые отклонения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Отклонение возможно до +/- 10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endParaRPr lang="ru-RU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10% — это уже считается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недопустимым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6509" y="718084"/>
            <a:ext cx="955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Отклонения от бизнес-плана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899" y="207226"/>
            <a:ext cx="7596197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Финансы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30154" y="2436510"/>
            <a:ext cx="10857754" cy="37627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6575" indent="-273050"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 доходах и расходах</a:t>
            </a:r>
          </a:p>
          <a:p>
            <a:pPr marL="536575" indent="-273050"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Контролируем затраты по статьям УУ</a:t>
            </a:r>
          </a:p>
          <a:p>
            <a:pPr marL="536575" indent="-273050"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Потенциально возможные мощности </a:t>
            </a:r>
          </a:p>
          <a:p>
            <a:pPr marL="536575" indent="-273050">
              <a:buFont typeface="Wingdings" pitchFamily="2" charset="2"/>
              <a:buChar char="Ø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Аналитика предприятия для целей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</a:p>
          <a:p>
            <a:pPr marL="536575" indent="-273050">
              <a:buFont typeface="Wingdings" pitchFamily="2" charset="2"/>
              <a:buChar char="Ø"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indent="-27305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Держим в фокусе то, что требует изменений и контроля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https://i1.wp.com/fb.ru/misc/i/gallery/23597/2757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23" y="446775"/>
            <a:ext cx="3665186" cy="258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1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760737" cy="1289278"/>
          </a:xfrm>
        </p:spPr>
        <p:txBody>
          <a:bodyPr/>
          <a:lstStyle/>
          <a:p>
            <a:r>
              <a:rPr lang="ru-RU" dirty="0" smtClean="0"/>
              <a:t>Доходы – Стоматологическая клиника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036624"/>
            <a:ext cx="5869494" cy="4176607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00701899"/>
              </p:ext>
            </p:extLst>
          </p:nvPr>
        </p:nvGraphicFramePr>
        <p:xfrm>
          <a:off x="7053336" y="2036624"/>
          <a:ext cx="4467955" cy="404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3787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– стоматологическая клиника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502" y="1970430"/>
            <a:ext cx="8603990" cy="432486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9322340" y="3372005"/>
            <a:ext cx="924128" cy="885217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68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701" y="232659"/>
            <a:ext cx="10058400" cy="1450757"/>
          </a:xfrm>
        </p:spPr>
        <p:txBody>
          <a:bodyPr/>
          <a:lstStyle/>
          <a:p>
            <a:pPr algn="r"/>
            <a:r>
              <a:rPr lang="ru-RU" dirty="0" smtClean="0"/>
              <a:t>Классификатор</a:t>
            </a:r>
            <a:br>
              <a:rPr lang="ru-RU" dirty="0" smtClean="0"/>
            </a:br>
            <a:r>
              <a:rPr lang="ru-RU" dirty="0" smtClean="0"/>
              <a:t> доходов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996183" cy="6342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03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2" y="439609"/>
            <a:ext cx="9289625" cy="521780"/>
          </a:xfrm>
        </p:spPr>
        <p:txBody>
          <a:bodyPr>
            <a:noAutofit/>
          </a:bodyPr>
          <a:lstStyle/>
          <a:p>
            <a:r>
              <a:rPr lang="ru-RU" dirty="0" smtClean="0"/>
              <a:t>Кейс - Как тратим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0" y="1155560"/>
            <a:ext cx="7832011" cy="509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0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140677"/>
            <a:ext cx="5905437" cy="6104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9735" y="654995"/>
            <a:ext cx="5076825" cy="5605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2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237" y="521642"/>
            <a:ext cx="9983206" cy="87914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 себе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45" y="1770185"/>
            <a:ext cx="2986585" cy="452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9427" y="1813692"/>
            <a:ext cx="59349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Федулова Надежда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Медицинская консалтинговая группа»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3443" y="5029002"/>
            <a:ext cx="59401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109728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(926)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289 64 55</a:t>
            </a:r>
          </a:p>
          <a:p>
            <a:pPr marL="109728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www.fedulovann.ru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109728"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www.medbusinessconsult.ru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CustomShape 2"/>
          <p:cNvSpPr/>
          <p:nvPr/>
        </p:nvSpPr>
        <p:spPr>
          <a:xfrm>
            <a:off x="4612672" y="2903742"/>
            <a:ext cx="5641695" cy="22225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Бизнес-консультант и эксперт по открытию и управлению клиниками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К.м.н., МBА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Преподаватель Школы медицинского бизнеса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Спикер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ВШОУЗ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Спикер МГУУ Правительства Москвы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Автор книги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«8 шагов к успешной клинике»</a:t>
            </a:r>
          </a:p>
        </p:txBody>
      </p:sp>
    </p:spTree>
    <p:extLst>
      <p:ext uri="{BB962C8B-B14F-4D97-AF65-F5344CB8AC3E}">
        <p14:creationId xmlns="" xmlns:p14="http://schemas.microsoft.com/office/powerpoint/2010/main" val="4923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98" y="141187"/>
            <a:ext cx="9947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Операционные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расходы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535039" y="281351"/>
          <a:ext cx="6422499" cy="59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849">
                  <a:extLst>
                    <a:ext uri="{9D8B030D-6E8A-4147-A177-3AD203B41FA5}">
                      <a16:colId xmlns="" xmlns:a16="http://schemas.microsoft.com/office/drawing/2014/main" val="4137563914"/>
                    </a:ext>
                  </a:extLst>
                </a:gridCol>
                <a:gridCol w="1668650">
                  <a:extLst>
                    <a:ext uri="{9D8B030D-6E8A-4147-A177-3AD203B41FA5}">
                      <a16:colId xmlns="" xmlns:a16="http://schemas.microsoft.com/office/drawing/2014/main" val="2870463825"/>
                    </a:ext>
                  </a:extLst>
                </a:gridCol>
              </a:tblGrid>
              <a:tr h="6173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Статьи затрат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259832"/>
                  </a:ext>
                </a:extLst>
              </a:tr>
              <a:tr h="5630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затраты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5-10-20%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6059031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Аутсорсинг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2969072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 и Налоги на ФОТ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35-50%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038366"/>
                  </a:ext>
                </a:extLst>
              </a:tr>
              <a:tr h="881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Эксплуатационные расходы + Коммунальные платежи или Аренда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8970951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ИТ и связь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1-2%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1669668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маркетинг и рекламу: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10-5-3%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05497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616869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Функциональные расходы: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124654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Бизнес-администрирование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2-3%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5948712"/>
                  </a:ext>
                </a:extLst>
              </a:tr>
              <a:tr h="48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Проценты по кредиту, лизинг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0003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77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275" y="816575"/>
            <a:ext cx="9261908" cy="60167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Управленческий у</a:t>
            </a:r>
            <a:r>
              <a:rPr lang="ru-RU" dirty="0"/>
              <a:t>чет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8275" y="1959510"/>
            <a:ext cx="3935752" cy="4052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Зачем?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Мощнейший инструмент для наведения и поддержания порядка в компании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же собственник понимать, куда движется его бизнес, что вообще с ним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происходит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31" y="297647"/>
            <a:ext cx="3329809" cy="236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9074" y="3033378"/>
            <a:ext cx="647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Отчеты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собственнику –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раз в месяц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7628" y="3521143"/>
            <a:ext cx="6084385" cy="286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680" indent="-41468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роста доходов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80" indent="-41468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  <a:p>
            <a:pPr marL="414680" indent="-41468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фактный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80" indent="-41468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 прибыли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80" indent="-414680">
              <a:buAutoNum type="arabicPeriod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Рентабельность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80" indent="-414680"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Возврат инвестиций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14680" indent="-414680">
              <a:buAutoNum type="arabicPeriod"/>
            </a:pP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14680" indent="-414680">
              <a:buAutoNum type="arabicPeriod"/>
            </a:pPr>
            <a:endParaRPr lang="ru-RU" sz="1633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0843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 и контроль</a:t>
            </a:r>
            <a:endParaRPr lang="ru-RU" dirty="0"/>
          </a:p>
        </p:txBody>
      </p:sp>
      <p:sp>
        <p:nvSpPr>
          <p:cNvPr id="4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10058400" cy="53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buFont typeface="Wingdings" charset="2"/>
              <a:buChar char="§"/>
            </a:pP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Операционное </a:t>
            </a: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определяет, как будут приобретаться и использоваться ресурсы, необходимые организации для производства услуг в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будущем</a:t>
            </a:r>
          </a:p>
          <a:p>
            <a:pPr marL="342900" indent="-342900">
              <a:buNone/>
            </a:pP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ru-RU" alt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Операционный контроль </a:t>
            </a: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обеспечивает своевременное внесение в операции организации корректив, необходимых для выполнения операционных планов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		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Отсутствие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операционного планирования приводит:</a:t>
            </a:r>
          </a:p>
          <a:p>
            <a:pPr marL="1524000" indent="-6207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Случайным решениям</a:t>
            </a:r>
          </a:p>
          <a:p>
            <a:pPr marL="1524000" indent="-6207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Неадекватной реакцией на изменения и новые возможности</a:t>
            </a:r>
          </a:p>
          <a:p>
            <a:pPr marL="1524000" indent="-6207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Увеличению затрат</a:t>
            </a:r>
          </a:p>
          <a:p>
            <a:pPr marL="1524000" indent="-62071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Плохому обслуживанию пациентов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65000"/>
              <a:buFont typeface="Wingdings" charset="2"/>
              <a:buChar char="Ø"/>
            </a:pPr>
            <a:endParaRPr kumimoji="0" lang="ru-RU" altLang="ru-RU" sz="2000" b="1" dirty="0">
              <a:latin typeface="Mont ExtraLight DEMO" charset="0"/>
              <a:ea typeface="Mont ExtraLight DEMO" charset="0"/>
              <a:cs typeface="Mont ExtraLight DEMO" charset="0"/>
            </a:endParaRPr>
          </a:p>
          <a:p>
            <a:pPr>
              <a:buNone/>
            </a:pPr>
            <a:endParaRPr lang="ru-RU" altLang="x-none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ru-RU" altLang="x-none" sz="1800" b="1" dirty="0">
              <a:latin typeface="Mont ExtraLight DEMO" charset="0"/>
              <a:ea typeface="Mont ExtraLight DEMO" charset="0"/>
              <a:cs typeface="Mont ExtraLight DEM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9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3692" y="1938645"/>
            <a:ext cx="10668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x-none" sz="2800" b="1" dirty="0" smtClean="0">
                <a:solidFill>
                  <a:srgbClr val="C00000"/>
                </a:solidFill>
                <a:latin typeface="Times New Roman" pitchFamily="18" charset="0"/>
                <a:ea typeface="Mont ExtraLight DEMO" charset="0"/>
                <a:cs typeface="Times New Roman" pitchFamily="18" charset="0"/>
              </a:rPr>
              <a:t>Зависят от задач компании нужны детали о финансах</a:t>
            </a:r>
          </a:p>
          <a:p>
            <a:endParaRPr lang="ru-RU" altLang="x-none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 ExtraLight DEMO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Платежный календарь — планы платежей на каждый месяц</a:t>
            </a:r>
          </a:p>
          <a:p>
            <a:pPr marL="457200" indent="-457200">
              <a:buAutoNum type="arabicPeriod" startAt="2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Зарплатная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ведомость - детализация по зарплатам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модель – прогнозный план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Аналитика по доходам компании 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Аналитика по специалистам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маркетингу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мотивации</a:t>
            </a:r>
          </a:p>
          <a:p>
            <a:pPr marL="457200" indent="-457200">
              <a:buAutoNum type="arabicPeriod" startAt="2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Аналитика по точкам роста компании</a:t>
            </a:r>
          </a:p>
          <a:p>
            <a:pPr marL="457200" indent="-457200">
              <a:buAutoNum type="arabicPeriod" startAt="2"/>
            </a:pP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indent="1704975" algn="ctr"/>
            <a:endParaRPr lang="ru-RU" altLang="x-none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 ExtraLight DEMO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524420"/>
            <a:ext cx="10241280" cy="102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x-none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x-none" sz="53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Вспомогательные отчеты</a:t>
            </a:r>
            <a:endParaRPr kumimoji="0" lang="ru-RU" sz="53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99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7815" y="2132856"/>
            <a:ext cx="10126356" cy="3705236"/>
          </a:xfrm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 расходы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 поступления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Подводим итог</a:t>
            </a: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Профилактика кассовых разрывов</a:t>
            </a:r>
            <a:endParaRPr lang="ru-RU" sz="2800" b="1" dirty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s://static-ru.insales.ru/images/articles/1/1907/649075/%D0%9A%D0%B0%D1%81%D1%81%D0%BE%D0%B2%D1%8B%D0%B9%D0%A0%D0%B0%D0%B7%D1%80%D1%8B%D0%B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4201" y="1988804"/>
            <a:ext cx="4559829" cy="2411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79536" y="3244334"/>
            <a:ext cx="3432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x-none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ПЛАТЕЖНЫЙ   КАЛЕНДАРЬ</a:t>
            </a:r>
            <a:endParaRPr lang="ru-RU" altLang="x-none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26234" y="676820"/>
            <a:ext cx="10058400" cy="102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x-none" sz="44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3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Платежный</a:t>
            </a:r>
            <a:r>
              <a:rPr kumimoji="0" lang="ru-RU" sz="5300" b="0" i="0" u="none" strike="noStrike" kern="1200" cap="none" spc="-5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календарь</a:t>
            </a:r>
            <a:endParaRPr kumimoji="0" lang="ru-RU" sz="53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286603"/>
            <a:ext cx="10862603" cy="1450757"/>
          </a:xfrm>
        </p:spPr>
        <p:txBody>
          <a:bodyPr>
            <a:normAutofit/>
          </a:bodyPr>
          <a:lstStyle/>
          <a:p>
            <a:r>
              <a:rPr lang="ru-RU" dirty="0" smtClean="0"/>
              <a:t>Кейс – загрузка клиники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464" y="1945531"/>
            <a:ext cx="11624553" cy="374515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608961" y="3939702"/>
            <a:ext cx="813880" cy="638783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586919" y="4435813"/>
            <a:ext cx="643647" cy="729574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589212" y="3787139"/>
            <a:ext cx="623381" cy="765904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765058" y="4467078"/>
            <a:ext cx="623381" cy="765904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20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834" y="524420"/>
            <a:ext cx="10058400" cy="1023028"/>
          </a:xfrm>
        </p:spPr>
        <p:txBody>
          <a:bodyPr>
            <a:normAutofit fontScale="90000"/>
          </a:bodyPr>
          <a:lstStyle/>
          <a:p>
            <a:r>
              <a:rPr lang="ru-RU" altLang="x-none" sz="4400" dirty="0"/>
              <a:t/>
            </a:r>
            <a:br>
              <a:rPr lang="ru-RU" altLang="x-none" sz="4400" dirty="0"/>
            </a:br>
            <a:r>
              <a:rPr lang="ru-RU" sz="5300" dirty="0" smtClean="0"/>
              <a:t>Планирование выручки</a:t>
            </a:r>
            <a:endParaRPr lang="ru-RU" sz="5300" dirty="0"/>
          </a:p>
        </p:txBody>
      </p:sp>
      <p:sp>
        <p:nvSpPr>
          <p:cNvPr id="4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1097280" y="1845734"/>
            <a:ext cx="10058400" cy="655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400" b="1" dirty="0" smtClean="0">
                <a:solidFill>
                  <a:srgbClr val="CC0066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ТРИ  СПОСОБА  УВЕЛИЧЕНИЯ  ВЫРУЧКИ</a:t>
            </a:r>
          </a:p>
          <a:p>
            <a:pPr marL="1887538" indent="-3635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400" dirty="0" smtClean="0">
                <a:solidFill>
                  <a:srgbClr val="CC0066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Размер среднего чека и влияние на его рост</a:t>
            </a:r>
          </a:p>
          <a:p>
            <a:pPr marL="1887538" indent="-3635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400" dirty="0" err="1" smtClean="0">
                <a:solidFill>
                  <a:srgbClr val="CC0066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Пациентопоток</a:t>
            </a:r>
            <a:r>
              <a:rPr lang="ru-RU" altLang="ru-RU" sz="2400" dirty="0" smtClean="0">
                <a:solidFill>
                  <a:srgbClr val="CC0066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и влияние на его рост</a:t>
            </a:r>
          </a:p>
          <a:p>
            <a:pPr marL="1887538" indent="-363538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ru-RU" altLang="ru-RU" sz="2400" dirty="0" smtClean="0">
                <a:solidFill>
                  <a:srgbClr val="CC0066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Конверсия сотрудников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ВЫРУЧКИ  -  ЭТО БЮДЖЕТИРОВАНИЕ ДОХОДОВ И ЗАТРАТ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ПРИБЫЛИ (НОРМА ПРИБЫЛИ)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ДИВИДЕНДОВ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ФОНДОВ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ИНВЕСТИЦИЙ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  <a:ea typeface="Times New Roman" charset="0"/>
              <a:cs typeface="Times New Roman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65000"/>
              <a:buFont typeface="Wingdings" charset="2"/>
              <a:buChar char="Ø"/>
            </a:pPr>
            <a:endParaRPr kumimoji="0" lang="ru-RU" alt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Mont ExtraLight DEMO" charset="0"/>
              <a:cs typeface="Mont ExtraLight DEMO" charset="0"/>
            </a:endParaRPr>
          </a:p>
          <a:p>
            <a:pPr>
              <a:buNone/>
            </a:pPr>
            <a:endParaRPr lang="ru-RU" altLang="x-none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ru-RU" altLang="x-none" sz="1800" b="1" dirty="0">
              <a:latin typeface="Mont ExtraLight DEMO" charset="0"/>
              <a:ea typeface="Mont ExtraLight DEMO" charset="0"/>
              <a:cs typeface="Mont ExtraLight DEM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450" y="175098"/>
            <a:ext cx="10058400" cy="11050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КЕЙС  -  Что делать?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9539" y="1364436"/>
          <a:ext cx="958947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6492"/>
                <a:gridCol w="3196492"/>
                <a:gridCol w="31964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709 000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880 000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  - 156 000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+ 26%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- 30%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20278" y="2778369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6797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Выручка по направлениям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выручке, 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УЗИ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9969" y="4794739"/>
            <a:ext cx="437270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надо знать:</a:t>
            </a:r>
          </a:p>
          <a:p>
            <a:pPr marL="1430338" indent="-269875">
              <a:buFont typeface="Arial" pitchFamily="34" charset="0"/>
              <a:buChar char="•"/>
              <a:tabLst>
                <a:tab pos="714375" algn="l"/>
              </a:tabLs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Структуру выручки</a:t>
            </a:r>
          </a:p>
          <a:p>
            <a:pPr marL="1430338" indent="-269875">
              <a:buFont typeface="Arial" pitchFamily="34" charset="0"/>
              <a:buChar char="•"/>
              <a:tabLst>
                <a:tab pos="714375" algn="l"/>
              </a:tabLs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Цену у конкурентов</a:t>
            </a:r>
          </a:p>
          <a:p>
            <a:pPr marL="1430338" indent="-269875">
              <a:buFont typeface="Arial" pitchFamily="34" charset="0"/>
              <a:buChar char="•"/>
              <a:tabLst>
                <a:tab pos="714375" algn="l"/>
              </a:tabLs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Спрос на услугу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003" y="0"/>
            <a:ext cx="10058400" cy="1450757"/>
          </a:xfrm>
        </p:spPr>
        <p:txBody>
          <a:bodyPr/>
          <a:lstStyle/>
          <a:p>
            <a:r>
              <a:rPr lang="ru-RU" dirty="0" smtClean="0"/>
              <a:t>Бюджетирование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896" y="1845734"/>
            <a:ext cx="10058400" cy="44967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прогнозных планов на будущий период,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исходя из имеющейся операционной активности,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рыночного спроса, актуальности, макроэкономики.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Что планируем:</a:t>
            </a: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доходов</a:t>
            </a: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расходов</a:t>
            </a: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Темпы роста бизнеса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Прибыльность</a:t>
            </a: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Масштабирование</a:t>
            </a:r>
          </a:p>
          <a:p>
            <a:pPr marL="1254125" indent="-2635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2375" y="3560453"/>
            <a:ext cx="4591664" cy="2397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2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342" y="1582616"/>
            <a:ext cx="11012658" cy="611944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/>
              <a:t>важно разбираться в финансах?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6782"/>
          </a:xfrm>
        </p:spPr>
        <p:txBody>
          <a:bodyPr>
            <a:normAutofit/>
          </a:bodyPr>
          <a:lstStyle/>
          <a:p>
            <a:pPr marL="446088" indent="-44608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владелец бизнеса, но никогда профессионально не занимались финансовым учетом?</a:t>
            </a:r>
          </a:p>
          <a:p>
            <a:pPr marL="446088" indent="-44608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финансовые метрики вы смотрите, когда принимаете решения в компании?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Но, выручка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прибыль не отражают реального финансового состояния вашей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чего начать и что регулярно контролировать. Как и за счет чего увеличивать доходы. Где найти скрытые потери и как все это планировать?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6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537" y="843362"/>
            <a:ext cx="7178728" cy="6480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Прогнозируем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7981359"/>
              </p:ext>
            </p:extLst>
          </p:nvPr>
        </p:nvGraphicFramePr>
        <p:xfrm>
          <a:off x="1199537" y="1741857"/>
          <a:ext cx="9257449" cy="4507570"/>
        </p:xfrm>
        <a:graphic>
          <a:graphicData uri="http://schemas.openxmlformats.org/drawingml/2006/table">
            <a:tbl>
              <a:tblPr/>
              <a:tblGrid>
                <a:gridCol w="2149743">
                  <a:extLst>
                    <a:ext uri="{9D8B030D-6E8A-4147-A177-3AD203B41FA5}">
                      <a16:colId xmlns="" xmlns:a16="http://schemas.microsoft.com/office/drawing/2014/main" val="3169023995"/>
                    </a:ext>
                  </a:extLst>
                </a:gridCol>
                <a:gridCol w="1684933">
                  <a:extLst>
                    <a:ext uri="{9D8B030D-6E8A-4147-A177-3AD203B41FA5}">
                      <a16:colId xmlns="" xmlns:a16="http://schemas.microsoft.com/office/drawing/2014/main" val="317628262"/>
                    </a:ext>
                  </a:extLst>
                </a:gridCol>
                <a:gridCol w="1684933">
                  <a:extLst>
                    <a:ext uri="{9D8B030D-6E8A-4147-A177-3AD203B41FA5}">
                      <a16:colId xmlns="" xmlns:a16="http://schemas.microsoft.com/office/drawing/2014/main" val="712350294"/>
                    </a:ext>
                  </a:extLst>
                </a:gridCol>
                <a:gridCol w="1684933">
                  <a:extLst>
                    <a:ext uri="{9D8B030D-6E8A-4147-A177-3AD203B41FA5}">
                      <a16:colId xmlns="" xmlns:a16="http://schemas.microsoft.com/office/drawing/2014/main" val="19854672"/>
                    </a:ext>
                  </a:extLst>
                </a:gridCol>
                <a:gridCol w="2052907">
                  <a:extLst>
                    <a:ext uri="{9D8B030D-6E8A-4147-A177-3AD203B41FA5}">
                      <a16:colId xmlns="" xmlns:a16="http://schemas.microsoft.com/office/drawing/2014/main" val="1081904711"/>
                    </a:ext>
                  </a:extLst>
                </a:gridCol>
              </a:tblGrid>
              <a:tr h="250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6662892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24 300 000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27 781 000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30 145 000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365 300   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3046498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1282362"/>
                  </a:ext>
                </a:extLst>
              </a:tr>
              <a:tr h="285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показатели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0591666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визитов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7 637 (+ 936)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3665051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чек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7231145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Первичный поток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  (44%)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+ 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2914560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Повторный поток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3 700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(56%)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3 700 + </a:t>
                      </a:r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7817612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направлениям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9400320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Терапия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5316172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Ортопедия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3333629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Хирургия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0611325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специалистам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2829418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2749069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 –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9461576"/>
                  </a:ext>
                </a:extLst>
              </a:tr>
              <a:tr h="25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–   в </a:t>
                      </a:r>
                      <a:r>
                        <a:rPr lang="ru-RU" sz="18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021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638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215757" y="1852246"/>
          <a:ext cx="10097011" cy="3193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0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0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9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29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322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389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 Чек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Длит-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приема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приемов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- 100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загрузка/ год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8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 врача  /травматолога -16 часов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48 000 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1 152 000 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11 059 200 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1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 детского травматолога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576 000 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5 529 100  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67" marR="6736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5758" y="635700"/>
            <a:ext cx="969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Проектная мощность клиники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115" y="5475538"/>
            <a:ext cx="11319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мощность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Операционная мощность клиники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171"/>
          </a:xfrm>
        </p:spPr>
        <p:txBody>
          <a:bodyPr/>
          <a:lstStyle/>
          <a:p>
            <a:r>
              <a:rPr lang="ru-RU" dirty="0" smtClean="0"/>
              <a:t>Планируем возможные мощности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0091" y="1219200"/>
            <a:ext cx="9786105" cy="5142689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9782782" y="5068111"/>
            <a:ext cx="820367" cy="988978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11421" y="3064213"/>
            <a:ext cx="551234" cy="703633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0917103" y="5562600"/>
            <a:ext cx="551234" cy="703633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001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523" y="409228"/>
            <a:ext cx="9113909" cy="7191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Кейс.  Прогнозируем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07877"/>
            <a:ext cx="12192000" cy="2450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4031"/>
            <a:ext cx="8142052" cy="3251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2686" y="383296"/>
            <a:ext cx="3814462" cy="13671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716808" y="1809011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670367" y="4580645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50204" y="5504192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5606" y="2421853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0139917" y="116732"/>
            <a:ext cx="1367904" cy="428017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252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503" y="387108"/>
            <a:ext cx="8397402" cy="1143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Расчет затрат на маркетинг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3395" y="2405250"/>
            <a:ext cx="9788019" cy="3913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503" y="1721522"/>
            <a:ext cx="4449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3% от бюджета доходов </a:t>
            </a:r>
          </a:p>
        </p:txBody>
      </p:sp>
    </p:spTree>
    <p:extLst>
      <p:ext uri="{BB962C8B-B14F-4D97-AF65-F5344CB8AC3E}">
        <p14:creationId xmlns="" xmlns:p14="http://schemas.microsoft.com/office/powerpoint/2010/main" val="18431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24982960"/>
              </p:ext>
            </p:extLst>
          </p:nvPr>
        </p:nvGraphicFramePr>
        <p:xfrm>
          <a:off x="1206228" y="2152312"/>
          <a:ext cx="10059648" cy="378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44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6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6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66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66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971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Отделения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КЛИНИКИ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Чек,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Мощности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100% -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-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ПЛАНА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4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ХИРУРГИЯ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264 000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4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ГИНЕКОЛОГИЯ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53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ТЕРАПИЯ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264 000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211 200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4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ТЕРАПИЯ + ФД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550 000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610 000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6230" y="548680"/>
            <a:ext cx="8942906" cy="1143000"/>
          </a:xfrm>
        </p:spPr>
        <p:txBody>
          <a:bodyPr vert="horz" lIns="91424" tIns="45712" rIns="91424" bIns="45712" rtlCol="0" anchor="b"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Бюджет ПЛАН / ФАКТ</a:t>
            </a:r>
          </a:p>
        </p:txBody>
      </p:sp>
    </p:spTree>
    <p:extLst>
      <p:ext uri="{BB962C8B-B14F-4D97-AF65-F5344CB8AC3E}">
        <p14:creationId xmlns="" xmlns:p14="http://schemas.microsoft.com/office/powerpoint/2010/main" val="4267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92" y="175098"/>
            <a:ext cx="11078308" cy="1105062"/>
          </a:xfrm>
        </p:spPr>
        <p:txBody>
          <a:bodyPr>
            <a:noAutofit/>
          </a:bodyPr>
          <a:lstStyle/>
          <a:p>
            <a:r>
              <a:rPr lang="ru-RU" dirty="0" smtClean="0"/>
              <a:t>КЕЙС – 1 год управленческой аналитики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554" y="1533525"/>
            <a:ext cx="10855569" cy="46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530347" y="1551103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102346" y="1433872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72992" y="5126642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122254" y="5173534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439" y="2418611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227762" y="2418611"/>
            <a:ext cx="687950" cy="552799"/>
          </a:xfrm>
          <a:prstGeom prst="straightConnector1">
            <a:avLst/>
          </a:pr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3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Кейс. Бюджет. Аналитика. </a:t>
            </a:r>
            <a:r>
              <a:rPr lang="en-US" dirty="0" smtClean="0"/>
              <a:t>KPI’s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план, 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– 10 дней, руб.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15 500 000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4 300 000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12 980 000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- 17%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0246" y="3622432"/>
            <a:ext cx="45954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чек – анализируем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Соотношение первичного и повторного потока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Сегментацию доходов по направлениям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Сегментацию доходов по услугам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использования оборудования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4247" y="4208587"/>
            <a:ext cx="4595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Программы лечения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Стандарты диагностики и лечения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повторных визитов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цен избирательное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систему для финансового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6676" y="1957754"/>
            <a:ext cx="8729003" cy="4336042"/>
          </a:xfrm>
        </p:spPr>
        <p:txBody>
          <a:bodyPr>
            <a:normAutofit fontScale="25000" lnSpcReduction="20000"/>
          </a:bodyPr>
          <a:lstStyle/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Классификатор доходов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Классификатор  расходов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Прямые производственные затраты. Материалы.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пациентопотока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(месяц)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Средний чек по клинике (месяц) 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Отчет по кабинетам и специалистам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Загрузка врачей / клиники  / кабинета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кросс-выручки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Продажи и маркетинг и темпы роста</a:t>
            </a:r>
          </a:p>
          <a:p>
            <a:pPr marL="539750" lvl="0" indent="-539750">
              <a:buFont typeface="Wingdings" pitchFamily="2" charset="2"/>
              <a:buChar char="v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Бюджетные планы по врачам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777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80361" y="1967719"/>
            <a:ext cx="8496944" cy="4760288"/>
          </a:xfrm>
        </p:spPr>
        <p:txBody>
          <a:bodyPr vert="horz" lIns="91424" tIns="45712" rIns="91424" bIns="45712" rtlCol="0"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Надежда Федулова</a:t>
            </a:r>
          </a:p>
          <a:p>
            <a:pPr marL="0" indent="0" algn="ctr">
              <a:buNone/>
            </a:pP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www.fedulovann.ru</a:t>
            </a:r>
            <a:r>
              <a:rPr lang="en-US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(800)  511 88 97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sz="28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742819" indent="-742819">
              <a:buFont typeface="+mj-lt"/>
              <a:buAutoNum type="arabicPeriod"/>
            </a:pPr>
            <a:endParaRPr lang="ru-RU" dirty="0"/>
          </a:p>
          <a:p>
            <a:pPr marL="742819" indent="-742819">
              <a:buFont typeface="+mj-lt"/>
              <a:buAutoNum type="arabicPeriod"/>
            </a:pPr>
            <a:endParaRPr lang="ru-RU" dirty="0"/>
          </a:p>
          <a:p>
            <a:pPr marL="742819" indent="-742819">
              <a:buFont typeface="+mj-lt"/>
              <a:buAutoNum type="arabicPeriod"/>
            </a:pPr>
            <a:endParaRPr lang="ru-RU" sz="3800" dirty="0"/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6915" y="677160"/>
            <a:ext cx="8656183" cy="83098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lvl="0"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Спасибо за внимание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633" y="363416"/>
            <a:ext cx="10058400" cy="122818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5300" dirty="0" smtClean="0">
                <a:solidFill>
                  <a:schemeClr val="tx1"/>
                </a:solidFill>
              </a:rPr>
              <a:t>Планирование и контроль</a:t>
            </a:r>
            <a:endParaRPr lang="ru-RU" sz="53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9"/>
          <p:cNvSpPr>
            <a:spLocks noGrp="1" noChangeArrowheads="1"/>
          </p:cNvSpPr>
          <p:nvPr>
            <p:ph idx="1"/>
          </p:nvPr>
        </p:nvSpPr>
        <p:spPr bwMode="auto">
          <a:xfrm>
            <a:off x="1254368" y="1845734"/>
            <a:ext cx="9901311" cy="57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65000"/>
              <a:buNone/>
            </a:pPr>
            <a:r>
              <a:rPr lang="ru-RU" altLang="x-none" sz="2400" b="1" dirty="0" smtClean="0">
                <a:solidFill>
                  <a:srgbClr val="C0000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Для чего?</a:t>
            </a:r>
            <a:endParaRPr lang="ru-RU" altLang="x-none" sz="2400" dirty="0" smtClean="0">
              <a:solidFill>
                <a:srgbClr val="C00000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ru-RU" altLang="x-none" sz="24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Чтобы  клиника  была  эффективной и успешной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ru-RU" altLang="x-none" sz="2400" dirty="0" smtClean="0">
                <a:latin typeface="Times New Roman" pitchFamily="18" charset="0"/>
                <a:ea typeface="Times New Roman" charset="0"/>
                <a:cs typeface="Times New Roman" pitchFamily="18" charset="0"/>
              </a:rPr>
              <a:t>Обеспечить возврат инвестиций и норму прибыли</a:t>
            </a:r>
            <a:endParaRPr lang="ru-RU" altLang="x-none" sz="2400" dirty="0"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marL="2601913" indent="-1077913" eaLnBrk="1" hangingPunct="1">
              <a:lnSpc>
                <a:spcPct val="150000"/>
              </a:lnSpc>
              <a:buClr>
                <a:schemeClr val="accent1"/>
              </a:buClr>
              <a:buSzPct val="65000"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Планирование </a:t>
            </a:r>
            <a:endParaRPr lang="ru-RU" altLang="ru-RU" sz="2400" dirty="0">
              <a:solidFill>
                <a:srgbClr val="C00000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marL="2601913" indent="-444500">
              <a:lnSpc>
                <a:spcPct val="100000"/>
              </a:lnSpc>
              <a:buClr>
                <a:schemeClr val="accent1"/>
              </a:buClr>
              <a:buSzPct val="65000"/>
              <a:buFont typeface="Wingdings" charset="2"/>
              <a:buChar char="§"/>
            </a:pPr>
            <a:r>
              <a:rPr lang="ru-RU" altLang="ru-RU" sz="24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Долгосрочное</a:t>
            </a:r>
          </a:p>
          <a:p>
            <a:pPr marL="2601913" indent="-444500">
              <a:lnSpc>
                <a:spcPct val="100000"/>
              </a:lnSpc>
              <a:buClr>
                <a:schemeClr val="accent1"/>
              </a:buClr>
              <a:buSzPct val="65000"/>
              <a:buFont typeface="Wingdings" charset="2"/>
              <a:buChar char="§"/>
            </a:pPr>
            <a:r>
              <a:rPr lang="ru-RU" altLang="ru-RU" sz="24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Среднесрочное</a:t>
            </a:r>
          </a:p>
          <a:p>
            <a:pPr marL="2601913" indent="-444500">
              <a:lnSpc>
                <a:spcPct val="100000"/>
              </a:lnSpc>
              <a:buClr>
                <a:schemeClr val="accent1"/>
              </a:buClr>
              <a:buSzPct val="65000"/>
              <a:buFont typeface="Wingdings" charset="2"/>
              <a:buChar char="§"/>
            </a:pPr>
            <a:r>
              <a:rPr lang="ru-RU" altLang="ru-RU" sz="24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Краткосрочное</a:t>
            </a:r>
          </a:p>
          <a:p>
            <a:pPr marL="2601913" indent="-444500">
              <a:lnSpc>
                <a:spcPct val="100000"/>
              </a:lnSpc>
              <a:buClr>
                <a:schemeClr val="accent1"/>
              </a:buClr>
              <a:buSzPct val="65000"/>
              <a:buFont typeface="Wingdings" charset="2"/>
              <a:buChar char="§"/>
            </a:pPr>
            <a:r>
              <a:rPr lang="ru-RU" altLang="ru-RU" sz="2400" dirty="0">
                <a:latin typeface="Times New Roman" pitchFamily="18" charset="0"/>
                <a:ea typeface="Times New Roman" charset="0"/>
                <a:cs typeface="Times New Roman" pitchFamily="18" charset="0"/>
              </a:rPr>
              <a:t>Задачи дня</a:t>
            </a: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SzPct val="65000"/>
              <a:buFont typeface="Wingdings" charset="2"/>
              <a:buChar char="Ø"/>
            </a:pPr>
            <a:endParaRPr kumimoji="0" lang="ru-RU" altLang="ru-RU" sz="2000" b="1" dirty="0">
              <a:latin typeface="Mont ExtraLight DEMO" charset="0"/>
              <a:ea typeface="Mont ExtraLight DEMO" charset="0"/>
              <a:cs typeface="Mont ExtraLight DEMO" charset="0"/>
            </a:endParaRPr>
          </a:p>
          <a:p>
            <a:pPr>
              <a:buNone/>
            </a:pPr>
            <a:endParaRPr lang="ru-RU" altLang="x-none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ru-RU" altLang="x-none" sz="1800" b="1" dirty="0">
              <a:latin typeface="Mont ExtraLight DEMO" charset="0"/>
              <a:ea typeface="Mont ExtraLight DEMO" charset="0"/>
              <a:cs typeface="Mont ExtraLight DEMO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4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26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  без которых нельзя оказать услугу (расходные материалы, оплата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сотрудникам - сдельная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т.д.)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Накладные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напрямую не связаны с оказанием услуги (амортизация оборудования, аренда, оплата администрации и т.д.) Накладные расходы не зависят от выручки напрямую. Например, от того сколько вы оказали услуг 50 или 1000 стоимость аренды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изменится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движении денежных средств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показывает, откуда поступают деньги и как они расходуются и какая сумма есть у компании в наличие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Дают понимание о риске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кассовых разрывов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Глоссарий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753" y="2033303"/>
            <a:ext cx="997164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EBITDA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доналоговая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прибыль) – показатель равный объему прибыли до вычета расходов по выплате процентов, налогов, износа и амортизации.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Чистая прибыль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часть балансовой прибыли компании, остающаяся в его распоряжении после уплаты налогов, сборов, отчислений и других обязательных платежей в бюджет.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4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</a:t>
            </a:r>
            <a:r>
              <a:rPr lang="en-US" dirty="0" smtClean="0"/>
              <a:t>KPI’s </a:t>
            </a:r>
            <a:r>
              <a:rPr lang="ru-RU" dirty="0" smtClean="0"/>
              <a:t>клиники для управленческого учета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807" y="1960987"/>
            <a:ext cx="5917378" cy="4193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96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96012"/>
          </a:xfrm>
        </p:spPr>
        <p:txBody>
          <a:bodyPr/>
          <a:lstStyle/>
          <a:p>
            <a:r>
              <a:rPr lang="ru-RU" dirty="0" smtClean="0"/>
              <a:t>Конкретность  </a:t>
            </a:r>
            <a:r>
              <a:rPr lang="en-US" dirty="0" smtClean="0"/>
              <a:t>KPI’s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5234118"/>
              </p:ext>
            </p:extLst>
          </p:nvPr>
        </p:nvGraphicFramePr>
        <p:xfrm>
          <a:off x="1191126" y="1840833"/>
          <a:ext cx="10074751" cy="4170979"/>
        </p:xfrm>
        <a:graphic>
          <a:graphicData uri="http://schemas.openxmlformats.org/drawingml/2006/table">
            <a:tbl>
              <a:tblPr/>
              <a:tblGrid>
                <a:gridCol w="4805095">
                  <a:extLst>
                    <a:ext uri="{9D8B030D-6E8A-4147-A177-3AD203B41FA5}">
                      <a16:colId xmlns="" xmlns:a16="http://schemas.microsoft.com/office/drawing/2014/main" val="3210139266"/>
                    </a:ext>
                  </a:extLst>
                </a:gridCol>
                <a:gridCol w="5269656">
                  <a:extLst>
                    <a:ext uri="{9D8B030D-6E8A-4147-A177-3AD203B41FA5}">
                      <a16:colId xmlns="" xmlns:a16="http://schemas.microsoft.com/office/drawing/2014/main" val="570396717"/>
                    </a:ext>
                  </a:extLst>
                </a:gridCol>
              </a:tblGrid>
              <a:tr h="8133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СТРАТЕГИЧЕСКИЕ  </a:t>
                      </a:r>
                      <a:r>
                        <a:rPr lang="en-US" sz="24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6456077"/>
                  </a:ext>
                </a:extLst>
              </a:tr>
              <a:tr h="1171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Окупаемость</a:t>
                      </a:r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произведенных инвестиций и содержания предприятий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погашения внешнего долга из прибыли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1591618"/>
                  </a:ext>
                </a:extLst>
              </a:tr>
              <a:tr h="10866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бюджетных планов </a:t>
                      </a:r>
                      <a:r>
                        <a:rPr lang="ru-RU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доходам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факту/ Выручку по плану </a:t>
                      </a:r>
                      <a:r>
                        <a:rPr lang="ru-RU" sz="2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5051930"/>
                  </a:ext>
                </a:extLst>
              </a:tr>
              <a:tr h="1099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бюджетных планов </a:t>
                      </a:r>
                      <a:r>
                        <a:rPr lang="ru-RU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расходам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факту/ Расходы по плану  </a:t>
                      </a:r>
                      <a:r>
                        <a:rPr lang="ru-RU" sz="2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</a:t>
                      </a:r>
                      <a:r>
                        <a:rPr lang="ru-RU" sz="2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30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34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39" y="961292"/>
            <a:ext cx="10269415" cy="542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4963" y="160253"/>
            <a:ext cx="988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Экономическая модель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Стрелка вправо с вырезом 1"/>
          <p:cNvSpPr/>
          <p:nvPr/>
        </p:nvSpPr>
        <p:spPr>
          <a:xfrm rot="7586295">
            <a:off x="6747932" y="3876652"/>
            <a:ext cx="1832598" cy="106419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8925448">
            <a:off x="9829177" y="4564645"/>
            <a:ext cx="1826650" cy="166617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9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2796</TotalTime>
  <Words>973</Words>
  <Application>Microsoft Office PowerPoint</Application>
  <PresentationFormat>Произвольный</PresentationFormat>
  <Paragraphs>416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Ретро</vt:lpstr>
      <vt:lpstr>  Финансовое планирование  и  бюджет частной клиники </vt:lpstr>
      <vt:lpstr>О себе</vt:lpstr>
      <vt:lpstr>   Почему важно разбираться в финансах? </vt:lpstr>
      <vt:lpstr>      Планирование и контроль</vt:lpstr>
      <vt:lpstr>Глоссарий</vt:lpstr>
      <vt:lpstr>Глоссарий</vt:lpstr>
      <vt:lpstr>Алгоритмы KPI’s клиники для управленческого учета</vt:lpstr>
      <vt:lpstr>Конкретность  KPI’s</vt:lpstr>
      <vt:lpstr>Слайд 9</vt:lpstr>
      <vt:lpstr>Слайд 10</vt:lpstr>
      <vt:lpstr>Слайд 11</vt:lpstr>
      <vt:lpstr>Слайд 12</vt:lpstr>
      <vt:lpstr>Слайд 13</vt:lpstr>
      <vt:lpstr>Финансы</vt:lpstr>
      <vt:lpstr>Доходы – Стоматологическая клиника 1</vt:lpstr>
      <vt:lpstr>Доходы – стоматологическая клиника</vt:lpstr>
      <vt:lpstr>Классификатор  доходов</vt:lpstr>
      <vt:lpstr>Кейс - Как тратим</vt:lpstr>
      <vt:lpstr>Слайд 19</vt:lpstr>
      <vt:lpstr>Слайд 20</vt:lpstr>
      <vt:lpstr>Управленческий учет</vt:lpstr>
      <vt:lpstr>Планирование и контроль</vt:lpstr>
      <vt:lpstr>Слайд 23</vt:lpstr>
      <vt:lpstr>Слайд 24</vt:lpstr>
      <vt:lpstr>Слайд 25</vt:lpstr>
      <vt:lpstr>Кейс – загрузка клиники</vt:lpstr>
      <vt:lpstr> Планирование выручки</vt:lpstr>
      <vt:lpstr>КЕЙС  -  Что делать?</vt:lpstr>
      <vt:lpstr>Бюджетирование</vt:lpstr>
      <vt:lpstr>Прогнозируем</vt:lpstr>
      <vt:lpstr>Слайд 31</vt:lpstr>
      <vt:lpstr>Планируем возможные мощности</vt:lpstr>
      <vt:lpstr>Кейс.  Прогнозируем</vt:lpstr>
      <vt:lpstr>Расчет затрат на маркетинг</vt:lpstr>
      <vt:lpstr>Бюджет ПЛАН / ФАКТ</vt:lpstr>
      <vt:lpstr>КЕЙС – 1 год управленческой аналитики</vt:lpstr>
      <vt:lpstr>Кейс. Бюджет. Аналитика. KPI’s</vt:lpstr>
      <vt:lpstr>Строим систему для финансового планирования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Manager10u</dc:creator>
  <cp:lastModifiedBy>ThinkPad</cp:lastModifiedBy>
  <cp:revision>157</cp:revision>
  <dcterms:created xsi:type="dcterms:W3CDTF">2020-03-26T16:14:31Z</dcterms:created>
  <dcterms:modified xsi:type="dcterms:W3CDTF">2020-11-10T22:09:23Z</dcterms:modified>
</cp:coreProperties>
</file>